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79" r:id="rId7"/>
    <p:sldId id="260" r:id="rId8"/>
    <p:sldId id="261" r:id="rId9"/>
    <p:sldId id="263" r:id="rId10"/>
    <p:sldId id="264" r:id="rId11"/>
    <p:sldId id="267" r:id="rId12"/>
    <p:sldId id="280" r:id="rId13"/>
    <p:sldId id="269" r:id="rId14"/>
    <p:sldId id="270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F796-9D48-4533-97AC-39D1718E292F}" type="datetimeFigureOut">
              <a:rPr lang="ar-IQ" smtClean="0"/>
              <a:pPr/>
              <a:t>22/04/1447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DBAF-0BC1-463B-8C00-0562A67302A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Esophageal surgery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5857884" cy="6500858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Congenital Generalized </a:t>
            </a:r>
            <a:r>
              <a:rPr lang="en-US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Megaesophagus</a:t>
            </a:r>
            <a:endPara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Idiopathic</a:t>
            </a:r>
            <a:r>
              <a:rPr lang="ar-IQ" dirty="0" smtClean="0">
                <a:latin typeface="Andalus" pitchFamily="18" charset="-78"/>
                <a:cs typeface="Andalus" pitchFamily="18" charset="-78"/>
              </a:rPr>
              <a:t> مجهول السبب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congenital total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megaesophagus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is caused by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generalized alteration in motor function of the esophagus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possibly from a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defect in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vagal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afferent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innervation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of the esophagus, and results in lack of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aboral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propulsion of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food</a:t>
            </a:r>
            <a:r>
              <a:rPr lang="ar-IQ" dirty="0" smtClean="0">
                <a:latin typeface="Andalus" pitchFamily="18" charset="-78"/>
                <a:cs typeface="Andalus" pitchFamily="18" charset="-78"/>
              </a:rPr>
              <a:t>نقص </a:t>
            </a:r>
            <a:r>
              <a:rPr lang="ar-IQ" dirty="0">
                <a:latin typeface="Andalus" pitchFamily="18" charset="-78"/>
                <a:cs typeface="Andalus" pitchFamily="18" charset="-78"/>
              </a:rPr>
              <a:t>في دفع الطعام </a:t>
            </a:r>
            <a:r>
              <a:rPr lang="ar-IQ" dirty="0" smtClean="0">
                <a:latin typeface="Andalus" pitchFamily="18" charset="-78"/>
                <a:cs typeface="Andalus" pitchFamily="18" charset="-78"/>
              </a:rPr>
              <a:t>اللاإرادي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entire esophagus becomes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dilated, and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esophagitis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may develop as a result of fermentation of retained food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Treatment :</a:t>
            </a:r>
          </a:p>
          <a:p>
            <a:pPr algn="l" rtl="0"/>
            <a:r>
              <a:rPr lang="en-US" b="1" dirty="0" err="1">
                <a:latin typeface="Andalus" pitchFamily="18" charset="-78"/>
                <a:cs typeface="Andalus" pitchFamily="18" charset="-78"/>
              </a:rPr>
              <a:t>Esophagodiaphragmatic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cardioplasty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using the Torres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technique to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improve esophageal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emptying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266" name="Picture 2" descr="Megaesophag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4520" y="285728"/>
            <a:ext cx="3519480" cy="2234359"/>
          </a:xfrm>
          <a:prstGeom prst="rect">
            <a:avLst/>
          </a:prstGeom>
          <a:noFill/>
        </p:spPr>
      </p:pic>
      <p:pic>
        <p:nvPicPr>
          <p:cNvPr id="11268" name="Picture 4" descr="Dilatation of the Esophagus in Small Animals - Digestive System - MSD  Veterinary Man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336125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6215106" cy="664371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Esophageal Foreign 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Bodies</a:t>
            </a: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Esophageal foreign bodies are a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common problem in dogs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and are occasionally diagnosed in cats.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most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common foreign bodies in dogs are ingested bones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In cats, fishhooks, needles, and string foreign bodies are more common. </a:t>
            </a: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Small-breed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dogs, particularly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terrier breeds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are most frequently diagnosed with esophageal foreign bodies.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Most affected dogs are younger than 3 years of age (64%)</a:t>
            </a: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18" name="Picture 2" descr="Here are 10 of the most popular and adorable terrier breeds of dog | The  Scotsman"/>
          <p:cNvPicPr>
            <a:picLocks noChangeAspect="1" noChangeArrowheads="1"/>
          </p:cNvPicPr>
          <p:nvPr/>
        </p:nvPicPr>
        <p:blipFill>
          <a:blip r:embed="rId2"/>
          <a:srcRect l="28761" r="23000"/>
          <a:stretch>
            <a:fillRect/>
          </a:stretch>
        </p:blipFill>
        <p:spPr bwMode="auto">
          <a:xfrm>
            <a:off x="6215074" y="1565537"/>
            <a:ext cx="2928926" cy="4435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14346" y="0"/>
            <a:ext cx="4214810" cy="51115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Esophageal Foreign Bodies</a:t>
            </a:r>
            <a:endParaRPr lang="ar-IQ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1470" y="785794"/>
            <a:ext cx="6000760" cy="4572032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/>
              <a:t>Acute clinical signs associated with complete or severe partial obstruction are usually seen. </a:t>
            </a:r>
            <a:r>
              <a:rPr lang="en-US" b="1" dirty="0" smtClean="0"/>
              <a:t>The most classic clinical sign is regurgitation of food within a few minutes of eating.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Other clinical signs include retching </a:t>
            </a:r>
            <a:r>
              <a:rPr lang="ar-IQ" dirty="0" err="1" smtClean="0"/>
              <a:t>التهوع</a:t>
            </a:r>
            <a:r>
              <a:rPr lang="en-US" dirty="0" smtClean="0"/>
              <a:t>, gagging, excessive salivation, restlessness, lethargy</a:t>
            </a:r>
            <a:r>
              <a:rPr lang="ar-IQ" dirty="0" smtClean="0"/>
              <a:t>، والأرق</a:t>
            </a:r>
            <a:r>
              <a:rPr lang="en-US" dirty="0" smtClean="0"/>
              <a:t>, and </a:t>
            </a:r>
            <a:r>
              <a:rPr lang="en-US" dirty="0" err="1" smtClean="0"/>
              <a:t>inappetence</a:t>
            </a:r>
            <a:r>
              <a:rPr lang="en-US" dirty="0" smtClean="0"/>
              <a:t>.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Sharp or chronic foreign bodies can result in esophageal perforation,</a:t>
            </a:r>
          </a:p>
          <a:p>
            <a:pPr algn="l" rtl="0"/>
            <a:endParaRPr lang="ar-IQ" dirty="0"/>
          </a:p>
        </p:txBody>
      </p:sp>
      <p:pic>
        <p:nvPicPr>
          <p:cNvPr id="32770" name="Picture 2" descr="Regurgitation in Dogs - Signs, Causes, Diagnosis, Treatment, Recovery,  Management, C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3321867" cy="2214578"/>
          </a:xfrm>
          <a:prstGeom prst="rect">
            <a:avLst/>
          </a:prstGeom>
          <a:noFill/>
        </p:spPr>
      </p:pic>
      <p:pic>
        <p:nvPicPr>
          <p:cNvPr id="32772" name="Picture 4" descr="Acid Reflux in Dogs: Doggy Heartburn Explained - Dr. Buzby&amp;#39;s ToeGrips for  Do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4500570"/>
            <a:ext cx="321471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71438"/>
            <a:ext cx="8715436" cy="664371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Treatment </a:t>
            </a:r>
          </a:p>
          <a:p>
            <a:pPr algn="l" rtl="0"/>
            <a:r>
              <a:rPr lang="en-US" dirty="0"/>
              <a:t>An initial attempt should be made to extract the foreign body with endoscopy using grasping forceps. </a:t>
            </a:r>
          </a:p>
          <a:p>
            <a:pPr rtl="0">
              <a:buNone/>
            </a:pPr>
            <a:r>
              <a:rPr lang="ar-IQ" dirty="0"/>
              <a:t>يجب القيام بمحاولة أولية لاستخراج الجسم الغريب بالتنظير الداخلي أو التنظير </a:t>
            </a:r>
            <a:r>
              <a:rPr lang="ar-IQ" dirty="0" err="1"/>
              <a:t>الفلوري</a:t>
            </a:r>
            <a:r>
              <a:rPr lang="ar-IQ" dirty="0"/>
              <a:t> باستخدام ملقط </a:t>
            </a:r>
            <a:r>
              <a:rPr lang="ar-IQ" dirty="0" smtClean="0"/>
              <a:t>الإمساك</a:t>
            </a:r>
          </a:p>
          <a:p>
            <a:pPr algn="l" rtl="0">
              <a:buNone/>
            </a:pPr>
            <a:r>
              <a:rPr lang="ar-IQ" dirty="0"/>
              <a:t> </a:t>
            </a:r>
            <a:endParaRPr lang="en-US" dirty="0"/>
          </a:p>
          <a:p>
            <a:pPr algn="l" rtl="0">
              <a:buNone/>
            </a:pPr>
            <a:r>
              <a:rPr lang="en-US" dirty="0"/>
              <a:t>the firmly lodged foreign body should not be forced because this may induce or enlarge a perforation. Then Surgical repair of perforations should be considered</a:t>
            </a:r>
          </a:p>
          <a:p>
            <a:pPr rtl="0">
              <a:buNone/>
            </a:pPr>
            <a:r>
              <a:rPr lang="ar-IQ" dirty="0"/>
              <a:t>لا ينبغي إجبار الجسم الغريب المستقر بقوة لأن هذا قد يؤدي إلى حدوث ثقب أو تكبيره.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Esophageal foreign bodies should be surgically removed when retrieval or advancement of the foreign body fails or when forceps extraction presents a significant risk for laceration of the esophagus or major vessels</a:t>
            </a:r>
          </a:p>
          <a:p>
            <a:pPr rtl="0">
              <a:buNone/>
            </a:pPr>
            <a:r>
              <a:rPr lang="ar-IQ" dirty="0"/>
              <a:t>يجب إزالة الأجسام الغريبة من المريء جراحيًا عند فشل استرجاع أو تقدم الجسم الغريب أو عندما يمثل استخراج الملقط خطرًا كبيرًا على تمزق المريء أو الأوعية الرئيسية</a:t>
            </a:r>
            <a:endParaRPr lang="en-US" dirty="0"/>
          </a:p>
          <a:p>
            <a:pPr algn="l" rtl="0">
              <a:buNone/>
            </a:pPr>
            <a:r>
              <a:rPr lang="en-US" b="1" dirty="0"/>
              <a:t>Prognosis</a:t>
            </a:r>
          </a:p>
          <a:p>
            <a:pPr algn="l" rtl="0">
              <a:buNone/>
            </a:pPr>
            <a:r>
              <a:rPr lang="en-US" dirty="0"/>
              <a:t>The prognosis after foreign body removal is generally excellent except in cases of thoracic esophageal perforation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6143668" cy="6357982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Esophageal Lacerations</a:t>
            </a:r>
          </a:p>
          <a:p>
            <a:pPr algn="l" rtl="0">
              <a:buNone/>
            </a:pPr>
            <a:r>
              <a:rPr lang="en-US" dirty="0"/>
              <a:t>Esophageal lacerations are most commonly caused by penetrating esophageal foreign bodies. The most common injury is a penetrating stick injury in dogs that carry, chew, or retrieve sticks. Esophageal stick injuries generally occur in the cervical esophagus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Esophageal </a:t>
            </a:r>
            <a:r>
              <a:rPr lang="en-US" dirty="0"/>
              <a:t>lacerations can also occur with external trauma such as bite wounds</a:t>
            </a:r>
          </a:p>
          <a:p>
            <a:pPr algn="l" rtl="0">
              <a:buNone/>
            </a:pPr>
            <a:r>
              <a:rPr lang="en-US" dirty="0"/>
              <a:t>Treatment</a:t>
            </a:r>
          </a:p>
          <a:p>
            <a:pPr algn="l" rtl="0">
              <a:buNone/>
            </a:pPr>
            <a:r>
              <a:rPr lang="en-US" dirty="0"/>
              <a:t>Foreign material is </a:t>
            </a:r>
            <a:r>
              <a:rPr lang="en-US" dirty="0" smtClean="0"/>
              <a:t>removed </a:t>
            </a:r>
            <a:r>
              <a:rPr lang="en-US" dirty="0" err="1" smtClean="0"/>
              <a:t>surgicaly</a:t>
            </a:r>
            <a:r>
              <a:rPr lang="en-US" dirty="0"/>
              <a:t>, the esophageal laceration is minimally </a:t>
            </a:r>
            <a:r>
              <a:rPr lang="en-US" dirty="0" err="1"/>
              <a:t>debrided</a:t>
            </a:r>
            <a:r>
              <a:rPr lang="en-US" dirty="0"/>
              <a:t>, and a single- or double layered closure performed. The surgical site is </a:t>
            </a:r>
            <a:r>
              <a:rPr lang="en-US" dirty="0" err="1"/>
              <a:t>lavaged</a:t>
            </a:r>
            <a:r>
              <a:rPr lang="en-US" dirty="0"/>
              <a:t> before closure, and a closed suction drain can be placed.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Acute esophageal penetrating injuries have a poorer prognosis</a:t>
            </a:r>
          </a:p>
          <a:p>
            <a:pPr algn="l" rtl="0"/>
            <a:r>
              <a:rPr lang="en-US" dirty="0"/>
              <a:t> 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7170" name="Picture 2" descr="Esophageal Perforation in a Labrador Retriever | atdove.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696892"/>
            <a:ext cx="2928926" cy="2196695"/>
          </a:xfrm>
          <a:prstGeom prst="rect">
            <a:avLst/>
          </a:prstGeom>
          <a:noFill/>
        </p:spPr>
      </p:pic>
      <p:pic>
        <p:nvPicPr>
          <p:cNvPr id="7172" name="Picture 4" descr="Chewed Stick Pieces Can Get Stuck in the Dog&amp;#39;s Head - TuftsYourD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714356"/>
            <a:ext cx="2826542" cy="188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500306"/>
            <a:ext cx="8858280" cy="4357694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pulsion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diverticulum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is an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outpouching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of mucosa that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herniates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through a defect in the tunica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muscularis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It is thought to be caused by increased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luminal pressure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as a result of a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mechanical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(e.g., foreign body or stricture) or functional esophageal obstruction</a:t>
            </a:r>
            <a:r>
              <a:rPr lang="ar-IQ" dirty="0" smtClean="0">
                <a:latin typeface="Andalus" pitchFamily="18" charset="-78"/>
                <a:cs typeface="Andalus" pitchFamily="18" charset="-78"/>
              </a:rPr>
              <a:t>..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traction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diverticulum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is a full-thickness deviation of the esophageal wall</a:t>
            </a:r>
            <a:r>
              <a:rPr lang="ar-IQ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The term traction refers to the assumed pathogenesis, namely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inflammation in an adjacent organ causing formation of an adhesion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Subsequent contraction of the adhesion pulls the esophagus outward to form a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pouch</a:t>
            </a: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diverticulum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can become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impacted with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ingesta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, distorting and obstructing the esophageal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lumen</a:t>
            </a:r>
            <a:endParaRPr lang="ar-IQ" b="1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 descr="Pathology Final: Gastrointestinal Tract Flashcards | Quizlet"/>
          <p:cNvPicPr>
            <a:picLocks noChangeAspect="1" noChangeArrowheads="1"/>
          </p:cNvPicPr>
          <p:nvPr/>
        </p:nvPicPr>
        <p:blipFill>
          <a:blip r:embed="rId2"/>
          <a:srcRect t="11678" b="27009"/>
          <a:stretch>
            <a:fillRect/>
          </a:stretch>
        </p:blipFill>
        <p:spPr bwMode="auto">
          <a:xfrm>
            <a:off x="5524508" y="0"/>
            <a:ext cx="3619492" cy="1500198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0" y="214290"/>
            <a:ext cx="5715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3200" dirty="0" smtClean="0"/>
              <a:t>Esophageal </a:t>
            </a:r>
            <a:r>
              <a:rPr lang="en-US" sz="3200" dirty="0" err="1" smtClean="0"/>
              <a:t>Diverticula</a:t>
            </a:r>
            <a:endParaRPr lang="en-US" sz="3200" dirty="0" smtClean="0"/>
          </a:p>
          <a:p>
            <a:pPr algn="l" rtl="0">
              <a:buNone/>
            </a:pPr>
            <a:r>
              <a:rPr lang="en-US" sz="2400" dirty="0" smtClean="0"/>
              <a:t>Esophageal </a:t>
            </a:r>
            <a:r>
              <a:rPr lang="en-US" sz="2400" dirty="0" err="1" smtClean="0"/>
              <a:t>diverticula</a:t>
            </a:r>
            <a:r>
              <a:rPr lang="en-US" sz="2400" dirty="0" smtClean="0"/>
              <a:t> are rare in dogs and cats</a:t>
            </a:r>
            <a:r>
              <a:rPr lang="ar-IQ" sz="2400" dirty="0" smtClean="0"/>
              <a:t>.</a:t>
            </a:r>
            <a:endParaRPr lang="en-US" sz="2400" dirty="0" smtClean="0"/>
          </a:p>
          <a:p>
            <a:pPr algn="l" rtl="0">
              <a:buNone/>
            </a:pPr>
            <a:r>
              <a:rPr lang="en-US" sz="2400" dirty="0" err="1" smtClean="0"/>
              <a:t>Diverticula</a:t>
            </a:r>
            <a:r>
              <a:rPr lang="en-US" sz="2400" dirty="0" smtClean="0"/>
              <a:t> are divided into </a:t>
            </a:r>
            <a:r>
              <a:rPr lang="en-US" sz="2400" dirty="0" err="1" smtClean="0"/>
              <a:t>pulsion</a:t>
            </a:r>
            <a:r>
              <a:rPr lang="en-US" sz="2400" dirty="0" smtClean="0"/>
              <a:t> and traction types</a:t>
            </a:r>
            <a:r>
              <a:rPr lang="ar-IQ" sz="2400" dirty="0" smtClean="0"/>
              <a:t>. </a:t>
            </a:r>
            <a:endParaRPr lang="ar-IQ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4500594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i="1" dirty="0"/>
              <a:t>Treatment</a:t>
            </a:r>
            <a:endParaRPr lang="en-US" dirty="0"/>
          </a:p>
          <a:p>
            <a:pPr algn="l" rtl="0">
              <a:buNone/>
            </a:pPr>
            <a:r>
              <a:rPr lang="en-US" b="1" dirty="0"/>
              <a:t>Small </a:t>
            </a:r>
            <a:r>
              <a:rPr lang="en-US" b="1" dirty="0" err="1"/>
              <a:t>diverticula</a:t>
            </a:r>
            <a:r>
              <a:rPr lang="en-US" dirty="0"/>
              <a:t> may be treated </a:t>
            </a:r>
            <a:r>
              <a:rPr lang="en-US" b="1" dirty="0"/>
              <a:t>conservatively by feeding a gruel-type diet with the animal in an upright position</a:t>
            </a:r>
          </a:p>
          <a:p>
            <a:pPr algn="r">
              <a:buNone/>
            </a:pPr>
            <a:r>
              <a:rPr lang="ar-IQ" dirty="0"/>
              <a:t>يمكن معالجة </a:t>
            </a:r>
            <a:r>
              <a:rPr lang="ar-IQ" dirty="0" err="1"/>
              <a:t>الرتج</a:t>
            </a:r>
            <a:r>
              <a:rPr lang="ar-IQ" dirty="0"/>
              <a:t> الصغير بشكل وقائي عن طريق تغذية نظام غذائي من نوع العصيدة مع الحيوان في وضع رأسي</a:t>
            </a:r>
            <a:endParaRPr lang="en-US" dirty="0"/>
          </a:p>
          <a:p>
            <a:pPr algn="l" rtl="0">
              <a:buNone/>
            </a:pPr>
            <a:r>
              <a:rPr lang="en-US" b="1" dirty="0"/>
              <a:t>Large </a:t>
            </a:r>
            <a:r>
              <a:rPr lang="en-US" b="1" dirty="0" err="1"/>
              <a:t>diverticula</a:t>
            </a:r>
            <a:r>
              <a:rPr lang="en-US" b="1" dirty="0"/>
              <a:t> </a:t>
            </a:r>
            <a:r>
              <a:rPr lang="en-US" dirty="0"/>
              <a:t>generally require surgical management. </a:t>
            </a:r>
            <a:r>
              <a:rPr lang="en-US" b="1" dirty="0"/>
              <a:t>Excision of the </a:t>
            </a:r>
            <a:r>
              <a:rPr lang="en-US" b="1" dirty="0" err="1"/>
              <a:t>diverticulum</a:t>
            </a:r>
            <a:r>
              <a:rPr lang="en-US" b="1" dirty="0"/>
              <a:t> (</a:t>
            </a:r>
            <a:r>
              <a:rPr lang="en-US" b="1" dirty="0" err="1"/>
              <a:t>diverticulectomy</a:t>
            </a:r>
            <a:r>
              <a:rPr lang="en-US" b="1" dirty="0"/>
              <a:t>)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>
              <a:buNone/>
            </a:pPr>
            <a:r>
              <a:rPr lang="en-US" dirty="0"/>
              <a:t>Prognosis</a:t>
            </a:r>
          </a:p>
          <a:p>
            <a:pPr algn="l" rtl="0">
              <a:buNone/>
            </a:pPr>
            <a:r>
              <a:rPr lang="en-US" dirty="0"/>
              <a:t>The prognosis in dogs with </a:t>
            </a:r>
            <a:r>
              <a:rPr lang="en-US" dirty="0" err="1"/>
              <a:t>diverticula</a:t>
            </a:r>
            <a:r>
              <a:rPr lang="en-US" dirty="0"/>
              <a:t> amenable to simple </a:t>
            </a:r>
            <a:r>
              <a:rPr lang="en-US" dirty="0" err="1"/>
              <a:t>diverticulectomy</a:t>
            </a:r>
            <a:r>
              <a:rPr lang="en-US" dirty="0"/>
              <a:t> is good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5122" name="Picture 2" descr="Zenker&amp;#39;s Diverticulum | LH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644534"/>
            <a:ext cx="4048117" cy="2213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6929454" cy="6215106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Esophageal Fistulae</a:t>
            </a: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An esophageal fistula is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an abnormal communication between the esophagus and the trachea, bronchus, lung parenchyma, or (less commonly) the skin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Esophageal fistulae may be either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congenital or acquired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Congenital fistulae result from an incomplete separation of the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tracheobronchial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tree from the digestive tract</a:t>
            </a:r>
          </a:p>
          <a:p>
            <a:pPr algn="l" rtl="0"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most acquired fistulae are secondary to esophageal foreign bodies</a:t>
            </a: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most common clinical sign is coughing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which may be associated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with drinking liquids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Other clinical signs include regurgitation, lethargy, anorexia,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dyspnea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and weight loss.</a:t>
            </a:r>
          </a:p>
          <a:p>
            <a:pPr algn="l" rtl="0">
              <a:buNone/>
            </a:pP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omo sapiens diseases - Gastro-intestinal apparatus"/>
          <p:cNvPicPr>
            <a:picLocks noChangeAspect="1" noChangeArrowheads="1"/>
          </p:cNvPicPr>
          <p:nvPr/>
        </p:nvPicPr>
        <p:blipFill>
          <a:blip r:embed="rId2"/>
          <a:srcRect l="79412" b="34171"/>
          <a:stretch>
            <a:fillRect/>
          </a:stretch>
        </p:blipFill>
        <p:spPr bwMode="auto">
          <a:xfrm>
            <a:off x="7519136" y="0"/>
            <a:ext cx="1624864" cy="2857520"/>
          </a:xfrm>
          <a:prstGeom prst="rect">
            <a:avLst/>
          </a:prstGeom>
          <a:noFill/>
        </p:spPr>
      </p:pic>
      <p:pic>
        <p:nvPicPr>
          <p:cNvPr id="4100" name="Picture 4" descr="IIIAFFECTIONS OF THE ESOPHAGUS IOBSTRUCTION OF THE ESOPHAGUS"/>
          <p:cNvPicPr>
            <a:picLocks noChangeAspect="1" noChangeArrowheads="1"/>
          </p:cNvPicPr>
          <p:nvPr/>
        </p:nvPicPr>
        <p:blipFill>
          <a:blip r:embed="rId3"/>
          <a:srcRect l="33334" t="36111" r="9375"/>
          <a:stretch>
            <a:fillRect/>
          </a:stretch>
        </p:blipFill>
        <p:spPr bwMode="auto">
          <a:xfrm>
            <a:off x="6643702" y="4143380"/>
            <a:ext cx="2500298" cy="2091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1470" y="214290"/>
            <a:ext cx="5357850" cy="6357982"/>
          </a:xfrm>
        </p:spPr>
        <p:txBody>
          <a:bodyPr/>
          <a:lstStyle/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Treatment and Prognosis</a:t>
            </a: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Esophageal fistulae require surgical management. </a:t>
            </a:r>
          </a:p>
          <a:p>
            <a:pPr algn="l" rtl="0">
              <a:buNone/>
            </a:pP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PDF) Management of a congenital tracheoesophageal fistula in a young  Spanish water d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85926"/>
            <a:ext cx="4857784" cy="485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8472518" cy="2928958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>
                <a:solidFill>
                  <a:srgbClr val="FF0000"/>
                </a:solidFill>
              </a:rPr>
              <a:t>Esophageal </a:t>
            </a:r>
            <a:r>
              <a:rPr lang="en-US" dirty="0" err="1">
                <a:solidFill>
                  <a:srgbClr val="FF0000"/>
                </a:solidFill>
              </a:rPr>
              <a:t>Neoplasia</a:t>
            </a:r>
            <a:endParaRPr lang="en-US" dirty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/>
              <a:t>Esophageal </a:t>
            </a:r>
            <a:r>
              <a:rPr lang="en-US" dirty="0" err="1"/>
              <a:t>neoplasia</a:t>
            </a:r>
            <a:r>
              <a:rPr lang="en-US" dirty="0"/>
              <a:t> in dogs and cats is rare.</a:t>
            </a:r>
          </a:p>
          <a:p>
            <a:pPr algn="l" rtl="0">
              <a:buNone/>
            </a:pPr>
            <a:r>
              <a:rPr lang="en-US" dirty="0"/>
              <a:t>In dogs and cats, the most commonly reported primary esophageal tumors include </a:t>
            </a:r>
            <a:r>
              <a:rPr lang="en-US" dirty="0" err="1"/>
              <a:t>squamous</a:t>
            </a:r>
            <a:r>
              <a:rPr lang="en-US" dirty="0"/>
              <a:t> cell carcinoma,</a:t>
            </a:r>
          </a:p>
          <a:p>
            <a:pPr algn="l" rtl="0">
              <a:buNone/>
            </a:pPr>
            <a:r>
              <a:rPr lang="en-US" b="1" i="1" dirty="0"/>
              <a:t>Clinical Signs</a:t>
            </a:r>
            <a:endParaRPr lang="en-US" dirty="0"/>
          </a:p>
          <a:p>
            <a:pPr algn="l" rtl="0">
              <a:buNone/>
            </a:pPr>
            <a:r>
              <a:rPr lang="en-US" dirty="0"/>
              <a:t>The most common clinical sign is regurgitation or vomiting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2050" name="Picture 2" descr="Esophageal Cancer - The National Canine Cancer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7286676" cy="375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1470" y="214290"/>
            <a:ext cx="5357850" cy="6429420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>
                <a:latin typeface="Andalus" pitchFamily="18" charset="-78"/>
                <a:cs typeface="Andalus" pitchFamily="18" charset="-78"/>
              </a:rPr>
              <a:t>Esophagus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The esophagus is the connecting tube between the pharynx and stomach that functions to transport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ingesta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and fluids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outer layer of the esophagus is the adventitia.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the neck,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esophageal adventitia blends with the deep cervical fascia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  <a:br>
              <a:rPr lang="en-US" sz="2400" dirty="0" smtClean="0">
                <a:latin typeface="Andalus" pitchFamily="18" charset="-78"/>
                <a:cs typeface="Andalus" pitchFamily="18" charset="-78"/>
              </a:rPr>
            </a:b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the thorax and abdomen, the adventitia is largely covered with pleura and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peritoneum. </a:t>
            </a:r>
          </a:p>
          <a:p>
            <a:pPr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esophagus is loosely connected to the diaphragm by a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phrenicoabdominal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membrane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endParaRPr lang="ar-IQ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Normal anatomy of the esophagus; A, anterior; B, lateral view showing... |  Download Scientific Diagram"/>
          <p:cNvPicPr>
            <a:picLocks noChangeAspect="1" noChangeArrowheads="1"/>
          </p:cNvPicPr>
          <p:nvPr/>
        </p:nvPicPr>
        <p:blipFill>
          <a:blip r:embed="rId2"/>
          <a:srcRect l="15248" r="13278"/>
          <a:stretch>
            <a:fillRect/>
          </a:stretch>
        </p:blipFill>
        <p:spPr bwMode="auto">
          <a:xfrm>
            <a:off x="5143504" y="1071546"/>
            <a:ext cx="4024586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42876"/>
            <a:ext cx="2643174" cy="285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esophagus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1470" y="571480"/>
            <a:ext cx="5286412" cy="628652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muscularis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is composed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of striated muscle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for the entire length of the esophagus in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dogs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but it changes to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smooth muscle in the terminal esophagus in cats</a:t>
            </a:r>
            <a:r>
              <a:rPr lang="ar-IQ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submucosa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loosely connects the mucosa and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muscularis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allowing mucosa to move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independently</a:t>
            </a: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submucosa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contains blood vessels, nerves, and simple mucous glands that secrete mucus, which lubricates the mucosal surface.</a:t>
            </a: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esophageal mucosa is composed of a stratified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squamous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epithelium. </a:t>
            </a:r>
          </a:p>
          <a:p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normal esophagus histology"/>
          <p:cNvPicPr>
            <a:picLocks noChangeAspect="1" noChangeArrowheads="1"/>
          </p:cNvPicPr>
          <p:nvPr/>
        </p:nvPicPr>
        <p:blipFill>
          <a:blip r:embed="rId2" cstate="print"/>
          <a:srcRect l="15353" b="9746"/>
          <a:stretch>
            <a:fillRect/>
          </a:stretch>
        </p:blipFill>
        <p:spPr bwMode="auto">
          <a:xfrm>
            <a:off x="5500694" y="3985802"/>
            <a:ext cx="3643306" cy="2553844"/>
          </a:xfrm>
          <a:prstGeom prst="rect">
            <a:avLst/>
          </a:prstGeom>
          <a:noFill/>
        </p:spPr>
      </p:pic>
      <p:pic>
        <p:nvPicPr>
          <p:cNvPr id="1028" name="Picture 4" descr="Histology - Esophagus | Human anatomy and physiology, Anatomy and  physiology, Biomedical science"/>
          <p:cNvPicPr>
            <a:picLocks noChangeAspect="1" noChangeArrowheads="1"/>
          </p:cNvPicPr>
          <p:nvPr/>
        </p:nvPicPr>
        <p:blipFill>
          <a:blip r:embed="rId3"/>
          <a:srcRect l="11364" r="13635" b="12559"/>
          <a:stretch>
            <a:fillRect/>
          </a:stretch>
        </p:blipFill>
        <p:spPr bwMode="auto">
          <a:xfrm>
            <a:off x="5857884" y="140716"/>
            <a:ext cx="3286116" cy="278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70" y="3714752"/>
            <a:ext cx="9144000" cy="2928958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2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functional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or neuromuscular lesions (neuromuscular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disease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commonly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causes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megaesophagus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3. inflammatory (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esophagitis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)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conditions (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include ingestion of corrosive substances, thermal burns, radiation injury, and esophageal foreign bodies.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 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386" name="Picture 2" descr="Symptoms of Dog Esophagus Blockage - PetHelp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0"/>
            <a:ext cx="3714776" cy="3714776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0" y="71414"/>
            <a:ext cx="5715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Causes of dysfunction of the esophageal phase of swallowing are divided into 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2844" y="1714488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1. mechanical or anatomic lesions: (mural lesion or compression from adjacent structures like foreign bodies or tumors)</a:t>
            </a:r>
            <a:endParaRPr lang="ar-IQ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785926"/>
            <a:ext cx="8715436" cy="5000636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sz="1400" dirty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In esophageal surgery, several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factors may contribute to the high complication rate, including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lack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serosa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segmental nature of the blood supply,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lack of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omentum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constant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motion caused by swallowing and respiration,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l" rtl="0"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tension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at the surgical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site. </a:t>
            </a:r>
          </a:p>
          <a:p>
            <a:pPr marL="514350" indent="-514350" algn="l" rtl="0">
              <a:buNone/>
            </a:pPr>
            <a:endParaRPr lang="en-US" sz="7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 descr="PDF) Complications of Gastrointestinal Surgery in Companion Animals"/>
          <p:cNvPicPr>
            <a:picLocks noChangeAspect="1" noChangeArrowheads="1"/>
          </p:cNvPicPr>
          <p:nvPr/>
        </p:nvPicPr>
        <p:blipFill>
          <a:blip r:embed="rId2"/>
          <a:srcRect l="11812" b="50781"/>
          <a:stretch>
            <a:fillRect/>
          </a:stretch>
        </p:blipFill>
        <p:spPr bwMode="auto">
          <a:xfrm rot="5400000">
            <a:off x="6436786" y="921296"/>
            <a:ext cx="3628509" cy="1785919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0" y="0"/>
            <a:ext cx="7358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GENERAL SURGICAL PRINCIPALS</a:t>
            </a:r>
          </a:p>
          <a:p>
            <a:pPr algn="l" rtl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Esophageal surgery is associated with a higher incidence of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incisional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dehiscence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than surgery on other portions of the alimentary tract.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1071546"/>
            <a:ext cx="5643602" cy="4125923"/>
          </a:xfrm>
        </p:spPr>
        <p:txBody>
          <a:bodyPr>
            <a:normAutofit fontScale="92500"/>
          </a:bodyPr>
          <a:lstStyle/>
          <a:p>
            <a:pPr marL="514350" indent="-514350" algn="l" rtl="0">
              <a:buAutoNum type="arabicPeriod"/>
            </a:pPr>
            <a:r>
              <a:rPr lang="en-US" dirty="0" smtClean="0"/>
              <a:t>gentle tissue handling,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minimization of contamination,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appropriate selection and application of suture materials,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appropriate use of </a:t>
            </a:r>
            <a:r>
              <a:rPr lang="en-US" dirty="0" err="1" smtClean="0"/>
              <a:t>electrocautery</a:t>
            </a: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accurate apposition of tissues.</a:t>
            </a:r>
            <a:endParaRPr lang="ar-IQ" dirty="0" smtClean="0"/>
          </a:p>
          <a:p>
            <a:pPr algn="l" rtl="0"/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-71470" y="117439"/>
            <a:ext cx="9501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esophageal surgery can be successfully performed by following principles, including </a:t>
            </a:r>
          </a:p>
        </p:txBody>
      </p:sp>
      <p:pic>
        <p:nvPicPr>
          <p:cNvPr id="31746" name="Picture 2" descr="Causes of Narrowing of a Dog&amp;#39;s Esophagus - Dog Discove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2" y="857232"/>
            <a:ext cx="3533778" cy="378619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71470" y="484759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the abdomen, the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serosa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assists in healing of viscera by the elaboration of a fibrin seal soon after surgery and by providing a source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pluripotential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mesothelial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cells.</a:t>
            </a:r>
          </a:p>
          <a:p>
            <a:pPr algn="l" rtl="0"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the thoracic cavity, pleural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mesothelium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may play a similar role.</a:t>
            </a:r>
            <a:endParaRPr lang="ar-IQ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5643602" cy="6429420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blood supply to the esophagus is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considered segmental,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with a rich, intramural plexus of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anastomosing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vessels in the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submucosal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layer that can support long segments of the esophagus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Postoperative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motion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the esophageal incision with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swallowing and respiration is unavoidable.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After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esophageal surgery,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food and water are normally withheld to reduce esophageal motion and eliminate the passing of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ingesta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across the surgical site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pic>
        <p:nvPicPr>
          <p:cNvPr id="14338" name="Picture 2" descr="Esophagus | Abdominal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9047"/>
            <a:ext cx="3343486" cy="452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357826"/>
            <a:ext cx="8786842" cy="1500174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smtClean="0"/>
              <a:t>	</a:t>
            </a:r>
            <a:r>
              <a:rPr lang="en-US" b="1" dirty="0" smtClean="0"/>
              <a:t>The </a:t>
            </a:r>
            <a:r>
              <a:rPr lang="en-US" b="1" dirty="0"/>
              <a:t>clinical signs of vascular ring anomalies </a:t>
            </a:r>
            <a:r>
              <a:rPr lang="en-US" dirty="0"/>
              <a:t>are caused primarily by esophageal obstruction</a:t>
            </a:r>
            <a:r>
              <a:rPr lang="en-US" dirty="0" smtClean="0"/>
              <a:t>. </a:t>
            </a:r>
            <a:r>
              <a:rPr lang="en-US" dirty="0"/>
              <a:t>Initially, </a:t>
            </a:r>
            <a:r>
              <a:rPr lang="en-US" b="1" dirty="0"/>
              <a:t>regurgitation usually occurs soon after eating, but later it may occur at variable time (minutes to hours</a:t>
            </a:r>
            <a:r>
              <a:rPr lang="en-US" b="1" dirty="0" smtClean="0"/>
              <a:t>)</a:t>
            </a:r>
            <a:r>
              <a:rPr lang="ar-IQ" b="1" dirty="0" smtClean="0"/>
              <a:t>.</a:t>
            </a:r>
            <a:endParaRPr lang="en-US" b="1" dirty="0"/>
          </a:p>
        </p:txBody>
      </p:sp>
      <p:pic>
        <p:nvPicPr>
          <p:cNvPr id="13317" name="Picture 5" descr="C:\Users\dell\Dropbox\PC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5344" y="1928802"/>
            <a:ext cx="3058656" cy="2571768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0" y="-24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400" dirty="0" smtClean="0"/>
              <a:t>DISEASES OF THE ESOPHAGUS</a:t>
            </a:r>
          </a:p>
          <a:p>
            <a:pPr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Vascular Ring Anomalies</a:t>
            </a:r>
          </a:p>
          <a:p>
            <a:pPr algn="l" rtl="0"/>
            <a:r>
              <a:rPr lang="en-US" sz="2400" b="1" dirty="0" smtClean="0"/>
              <a:t>Vascular rings </a:t>
            </a:r>
            <a:r>
              <a:rPr lang="en-US" sz="2400" dirty="0" smtClean="0"/>
              <a:t>are developmental anomalies of the great vessels that result in the encircling of esophagus and trachea by a complete or incomplete ring of vessels.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14282" y="2000240"/>
            <a:ext cx="578647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400" dirty="0" smtClean="0"/>
              <a:t>*Several types of vascular ring anomalies are described in dogs and cats. </a:t>
            </a:r>
            <a:r>
              <a:rPr lang="en-US" sz="2400" b="1" dirty="0" smtClean="0"/>
              <a:t>The most common vascular ring anomaly is persistent right aortic arch with a left </a:t>
            </a:r>
            <a:r>
              <a:rPr lang="en-US" sz="2400" b="1" dirty="0" err="1" smtClean="0"/>
              <a:t>ligamentum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arteriosum</a:t>
            </a:r>
            <a:r>
              <a:rPr lang="en-US" sz="2400" b="1" dirty="0" smtClean="0"/>
              <a:t>,</a:t>
            </a:r>
            <a:r>
              <a:rPr lang="en-US" sz="2400" dirty="0" smtClean="0"/>
              <a:t> in which the aortic arch develops from the right fourth aortic arch</a:t>
            </a:r>
            <a:endParaRPr lang="ar-IQ" sz="2400" dirty="0" smtClean="0"/>
          </a:p>
          <a:p>
            <a:pPr>
              <a:buNone/>
            </a:pPr>
            <a:r>
              <a:rPr lang="ar-IQ" sz="2000" dirty="0" smtClean="0"/>
              <a:t>الشذوذ الأكثر شيوعًا في الحلقة الوعائية هو قوس </a:t>
            </a:r>
            <a:r>
              <a:rPr lang="ar-IQ" sz="2000" dirty="0" err="1" smtClean="0"/>
              <a:t>الأبهر</a:t>
            </a:r>
            <a:r>
              <a:rPr lang="ar-IQ" sz="2000" dirty="0" smtClean="0"/>
              <a:t> الأيمن المستمر مع الرباط الشرياني الأيسر ، حيث يتطور قوس </a:t>
            </a:r>
            <a:r>
              <a:rPr lang="ar-IQ" sz="2000" dirty="0" err="1" smtClean="0"/>
              <a:t>الأبهر</a:t>
            </a:r>
            <a:r>
              <a:rPr lang="ar-IQ" sz="2000" dirty="0" smtClean="0"/>
              <a:t> من قوس </a:t>
            </a:r>
            <a:r>
              <a:rPr lang="ar-IQ" sz="2000" dirty="0" err="1" smtClean="0"/>
              <a:t>الأبهر</a:t>
            </a:r>
            <a:r>
              <a:rPr lang="ar-IQ" sz="2000" dirty="0" smtClean="0"/>
              <a:t> الرابع الأيمن.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2786082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Treatment </a:t>
            </a: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Most vascular ring anomalies can be corrected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through a left lateral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thoracotomy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ligamentum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arteriosum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is carefully dissected from the esophagus with right-angled forceps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double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ligated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with silk suture, and transected.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99838" y="2000498"/>
            <a:ext cx="3858169" cy="571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43636" y="3643314"/>
            <a:ext cx="30003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Prognosis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dogs has improved over the past several decades.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1240</Words>
  <Application>Microsoft Office PowerPoint</Application>
  <PresentationFormat>عرض على الشاشة (3:4)‏</PresentationFormat>
  <Paragraphs>118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Esophageal surgery</vt:lpstr>
      <vt:lpstr>الشريحة 2</vt:lpstr>
      <vt:lpstr>esophagus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Esophageal Foreign Bodies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Esophageal surgery</dc:title>
  <dc:creator>dell</dc:creator>
  <cp:lastModifiedBy>dell</cp:lastModifiedBy>
  <cp:revision>86</cp:revision>
  <dcterms:created xsi:type="dcterms:W3CDTF">2021-01-07T01:14:47Z</dcterms:created>
  <dcterms:modified xsi:type="dcterms:W3CDTF">2025-10-14T20:27:24Z</dcterms:modified>
</cp:coreProperties>
</file>